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4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48" r:id="rId13"/>
    <p:sldId id="34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A5B"/>
    <a:srgbClr val="58163F"/>
    <a:srgbClr val="5A7D99"/>
    <a:srgbClr val="AA0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216D3-FE0A-4C35-B4B1-DBFB89756024}" v="1" dt="2020-11-07T04:56:31.361"/>
    <p1510:client id="{6023478D-BDBB-4449-A819-9E03DD0957CF}" v="4067" dt="2020-10-29T19:42:00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>
        <p:scale>
          <a:sx n="80" d="100"/>
          <a:sy n="80" d="100"/>
        </p:scale>
        <p:origin x="57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2BC5-BBF8-4B6E-A251-3FAC69857547}" type="datetimeFigureOut">
              <a:rPr lang="tr-TR" smtClean="0"/>
              <a:t>2.6.2021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3D041-78CE-40F7-9CF6-CE11F4E7ADC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35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2.6.2021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417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2.6.2021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380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2.6.2021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088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2.6.2021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69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2.6.2021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002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2.6.2021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724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2.6.2021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36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2.6.2021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597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2.6.2021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103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2.6.2021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377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97B-3108-4BC0-89AD-6C2AC4F8E19E}" type="datetimeFigureOut">
              <a:rPr lang="tr-TR" smtClean="0"/>
              <a:t>2.6.2021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B194-F800-47E6-BD5B-616435BD13D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6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FF97B-3108-4BC0-89AD-6C2AC4F8E19E}" type="datetimeFigureOut">
              <a:rPr lang="tr-TR" smtClean="0"/>
              <a:t>2.6.2021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B194-F800-47E6-BD5B-616435BD13D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2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8A5E63A1-FF78-4547-A25D-0F9FA5B68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600" y="0"/>
            <a:ext cx="5145248" cy="6858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0383856-A64F-476B-8604-3AD834E62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620854" y="0"/>
            <a:ext cx="5145248" cy="6858000"/>
          </a:xfrm>
          <a:prstGeom prst="rect">
            <a:avLst/>
          </a:prstGeom>
        </p:spPr>
      </p:pic>
      <p:sp>
        <p:nvSpPr>
          <p:cNvPr id="8" name="Alt Başlık 3">
            <a:extLst>
              <a:ext uri="{FF2B5EF4-FFF2-40B4-BE49-F238E27FC236}">
                <a16:creationId xmlns:a16="http://schemas.microsoft.com/office/drawing/2014/main" id="{BA90F6D0-77CA-4CAD-B9BC-BC6DB80DEC61}"/>
              </a:ext>
            </a:extLst>
          </p:cNvPr>
          <p:cNvSpPr txBox="1">
            <a:spLocks/>
          </p:cNvSpPr>
          <p:nvPr/>
        </p:nvSpPr>
        <p:spPr>
          <a:xfrm>
            <a:off x="4126878" y="4355538"/>
            <a:ext cx="4206239" cy="161201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dirty="0" err="1">
                <a:solidFill>
                  <a:srgbClr val="113A5B"/>
                </a:solidFill>
              </a:rPr>
              <a:t>Stj</a:t>
            </a:r>
            <a:r>
              <a:rPr lang="tr-TR" sz="2000" dirty="0">
                <a:solidFill>
                  <a:srgbClr val="113A5B"/>
                </a:solidFill>
              </a:rPr>
              <a:t>. Dr. Şeyma TEYMUR</a:t>
            </a:r>
          </a:p>
          <a:p>
            <a:pPr marL="0" indent="0" algn="ctr">
              <a:buClr>
                <a:schemeClr val="dk1"/>
              </a:buClr>
              <a:buSzPts val="2800"/>
              <a:buNone/>
            </a:pPr>
            <a:r>
              <a:rPr lang="tr-TR" sz="2000" dirty="0" err="1">
                <a:solidFill>
                  <a:srgbClr val="113A5B"/>
                </a:solidFill>
              </a:rPr>
              <a:t>Mentor</a:t>
            </a:r>
            <a:r>
              <a:rPr lang="tr-TR" sz="2000" dirty="0">
                <a:solidFill>
                  <a:srgbClr val="113A5B"/>
                </a:solidFill>
              </a:rPr>
              <a:t>: </a:t>
            </a:r>
            <a:r>
              <a:rPr lang="en-US" sz="2000" dirty="0">
                <a:solidFill>
                  <a:srgbClr val="113A5B"/>
                </a:solidFill>
              </a:rPr>
              <a:t>D</a:t>
            </a:r>
            <a:r>
              <a:rPr lang="tr-TR" sz="2000" dirty="0" err="1">
                <a:solidFill>
                  <a:srgbClr val="113A5B"/>
                </a:solidFill>
              </a:rPr>
              <a:t>oç</a:t>
            </a:r>
            <a:r>
              <a:rPr lang="tr-TR" sz="2000" dirty="0">
                <a:solidFill>
                  <a:srgbClr val="113A5B"/>
                </a:solidFill>
              </a:rPr>
              <a:t>. Dr. </a:t>
            </a:r>
            <a:r>
              <a:rPr lang="en-US" sz="2000" dirty="0">
                <a:solidFill>
                  <a:srgbClr val="113A5B"/>
                </a:solidFill>
              </a:rPr>
              <a:t>Banu BÜYÜKAYDIN</a:t>
            </a:r>
          </a:p>
          <a:p>
            <a:pPr marL="0" indent="0" algn="ctr">
              <a:buNone/>
            </a:pPr>
            <a:r>
              <a:rPr lang="tr-TR" sz="2000" i="1" dirty="0" err="1">
                <a:solidFill>
                  <a:srgbClr val="113A5B"/>
                </a:solidFill>
                <a:ea typeface="Calibri" panose="020F0502020204030204" pitchFamily="34" charset="0"/>
              </a:rPr>
              <a:t>Department</a:t>
            </a:r>
            <a:r>
              <a:rPr lang="tr-TR" sz="2000" i="1" dirty="0">
                <a:solidFill>
                  <a:srgbClr val="113A5B"/>
                </a:solidFill>
                <a:ea typeface="Calibri" panose="020F0502020204030204" pitchFamily="34" charset="0"/>
              </a:rPr>
              <a:t> of  </a:t>
            </a:r>
            <a:r>
              <a:rPr lang="tr-TR" sz="2000" i="1" dirty="0" err="1">
                <a:solidFill>
                  <a:srgbClr val="113A5B"/>
                </a:solidFill>
                <a:ea typeface="Calibri" panose="020F0502020204030204" pitchFamily="34" charset="0"/>
              </a:rPr>
              <a:t>Internal</a:t>
            </a:r>
            <a:r>
              <a:rPr lang="tr-TR" sz="2000" i="1" dirty="0">
                <a:solidFill>
                  <a:srgbClr val="113A5B"/>
                </a:solidFill>
                <a:ea typeface="Calibri" panose="020F0502020204030204" pitchFamily="34" charset="0"/>
              </a:rPr>
              <a:t> </a:t>
            </a:r>
            <a:r>
              <a:rPr lang="tr-TR" sz="2000" i="1" dirty="0" err="1">
                <a:solidFill>
                  <a:srgbClr val="113A5B"/>
                </a:solidFill>
                <a:ea typeface="Calibri" panose="020F0502020204030204" pitchFamily="34" charset="0"/>
              </a:rPr>
              <a:t>Diseases</a:t>
            </a:r>
            <a:endParaRPr lang="tr-TR" sz="2000" i="1" dirty="0">
              <a:solidFill>
                <a:srgbClr val="113A5B"/>
              </a:solidFill>
            </a:endParaRP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261DC233-D25F-46D3-9D54-77D7BE456F37}"/>
              </a:ext>
            </a:extLst>
          </p:cNvPr>
          <p:cNvSpPr txBox="1">
            <a:spLocks/>
          </p:cNvSpPr>
          <p:nvPr/>
        </p:nvSpPr>
        <p:spPr>
          <a:xfrm>
            <a:off x="3404937" y="457201"/>
            <a:ext cx="5451826" cy="437949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rgbClr val="58163F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 panose="020B0604020202020204" pitchFamily="34" charset="0"/>
              </a:rPr>
              <a:t>THE USE OF HEMOGRAM PARAMETERS </a:t>
            </a:r>
            <a:br>
              <a:rPr lang="tr-TR" sz="2800" b="1" dirty="0">
                <a:solidFill>
                  <a:srgbClr val="58163F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 panose="020B0604020202020204" pitchFamily="34" charset="0"/>
              </a:rPr>
            </a:br>
            <a:r>
              <a:rPr lang="tr-TR" sz="2800" b="1" dirty="0">
                <a:solidFill>
                  <a:srgbClr val="58163F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 panose="020B0604020202020204" pitchFamily="34" charset="0"/>
              </a:rPr>
              <a:t>TO PREDICT LATE KIDNEY FAILURE </a:t>
            </a:r>
            <a:br>
              <a:rPr lang="tr-TR" sz="2800" b="1" dirty="0">
                <a:solidFill>
                  <a:srgbClr val="58163F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 panose="020B0604020202020204" pitchFamily="34" charset="0"/>
              </a:rPr>
            </a:br>
            <a:r>
              <a:rPr lang="tr-TR" sz="2800" b="1" dirty="0">
                <a:solidFill>
                  <a:srgbClr val="58163F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 panose="020B0604020202020204" pitchFamily="34" charset="0"/>
              </a:rPr>
              <a:t>IN DIABETIC NEPHROPATHY</a:t>
            </a:r>
            <a:br>
              <a:rPr lang="tr-TR" sz="2800" dirty="0">
                <a:solidFill>
                  <a:srgbClr val="58163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tr-TR" sz="2800" dirty="0">
              <a:solidFill>
                <a:srgbClr val="58163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A81D15-EAA8-497B-BCC0-1B681F07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62" y="5772840"/>
            <a:ext cx="1905869" cy="9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290246D7-6070-40AD-A905-C82085FB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idx="1"/>
          </p:nvPr>
        </p:nvSpPr>
        <p:spPr>
          <a:xfrm>
            <a:off x="934453" y="305284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However, there was no significant difference between the groups in terms of other potential predictive NLR (p = 0.112) and PLR (p = 0.473) values.</a:t>
            </a:r>
            <a:endParaRPr lang="tr-TR" sz="240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40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08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  <a:effectLst/>
                <a:latin typeface="Adobe Fan Heiti Std B" panose="020B0700000000000000" pitchFamily="34" charset="-128"/>
                <a:ea typeface="Adobe Fan Heiti Std B" panose="020B0700000000000000" pitchFamily="34" charset="-128"/>
                <a:cs typeface="Arial" panose="020B0604020202020204" pitchFamily="34" charset="0"/>
              </a:rPr>
              <a:t>CONCLUSİON</a:t>
            </a:r>
            <a:endParaRPr lang="tr-TR" sz="4000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817812"/>
            <a:ext cx="9811040" cy="4040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tr-T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tr-T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showed</a:t>
            </a:r>
            <a:r>
              <a:rPr lang="tr-T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MPVLR </a:t>
            </a:r>
            <a:r>
              <a:rPr lang="tr-TR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tr-T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useful</a:t>
            </a:r>
            <a:r>
              <a:rPr lang="tr-T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parameter</a:t>
            </a:r>
            <a:r>
              <a:rPr lang="tr-T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tr-TR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prediction</a:t>
            </a:r>
            <a:r>
              <a:rPr lang="tr-T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tr-TR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diabetic</a:t>
            </a:r>
            <a:r>
              <a:rPr lang="tr-T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nephropahty</a:t>
            </a:r>
            <a:r>
              <a:rPr lang="tr-TR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218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>
            <a:extLst>
              <a:ext uri="{FF2B5EF4-FFF2-40B4-BE49-F238E27FC236}">
                <a16:creationId xmlns:a16="http://schemas.microsoft.com/office/drawing/2014/main" id="{371DDA6F-022D-4693-956C-59BB9993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REFERENCES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C2C41564-AF88-4407-9073-7BB811B02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2000" dirty="0" err="1">
                <a:effectLst/>
                <a:ea typeface="Times New Roman" panose="02020603050405020304" pitchFamily="18" charset="0"/>
              </a:rPr>
              <a:t>Kocak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MZ,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Aktas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G,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Erkus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E, Duman TT, Atak BM,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Savli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H.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Mean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Platelet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Volume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to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Lymphocyte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Ratio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as a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Novel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Marker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for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Diabetic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Nephropathy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.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Journal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of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the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College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of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Physicians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Surgeons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Pakistan. 2018;28(11):844–7. 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2000" dirty="0">
                <a:effectLst/>
                <a:ea typeface="Times New Roman" panose="02020603050405020304" pitchFamily="18" charset="0"/>
              </a:rPr>
              <a:t>Bayram SM, Gürsoy G, Güngör AA, Güngör F, Atalay E.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The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relationship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of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mean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platelet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volume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with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microalbuminuriain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type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2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diabetic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patients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.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Turkish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Journal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Of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Medical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Sciences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. 2016;46:251–8. 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tr-TR" sz="2000" dirty="0" err="1">
                <a:effectLst/>
                <a:ea typeface="Times New Roman" panose="02020603050405020304" pitchFamily="18" charset="0"/>
              </a:rPr>
              <a:t>Turgutalp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K, Özhan O, Akbay E, Tombak A, Tiftik N,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Ozcan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T, et al.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Mean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Platelet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Volume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Related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Factors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in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Patients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at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Different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Stages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of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Diabetic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Nephropathy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.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Clinical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Applied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 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Thrombosis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/</a:t>
            </a:r>
            <a:r>
              <a:rPr lang="tr-TR" sz="2000" dirty="0" err="1">
                <a:effectLst/>
                <a:ea typeface="Times New Roman" panose="02020603050405020304" pitchFamily="18" charset="0"/>
              </a:rPr>
              <a:t>Hemostasis</a:t>
            </a:r>
            <a:r>
              <a:rPr lang="tr-TR" sz="2000" dirty="0">
                <a:effectLst/>
                <a:ea typeface="Times New Roman" panose="02020603050405020304" pitchFamily="18" charset="0"/>
              </a:rPr>
              <a:t>. 2012;20(2):190–5.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361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ED8DEC8-CF88-4029-B485-9F20996C3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763" y="0"/>
            <a:ext cx="6073993" cy="6858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9193354-17B2-4A3D-B9D3-17774440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629754" y="0"/>
            <a:ext cx="6073993" cy="6858000"/>
          </a:xfrm>
          <a:prstGeom prst="rect">
            <a:avLst/>
          </a:prstGeom>
        </p:spPr>
      </p:pic>
      <p:sp>
        <p:nvSpPr>
          <p:cNvPr id="5" name="Başlık 4">
            <a:extLst>
              <a:ext uri="{FF2B5EF4-FFF2-40B4-BE49-F238E27FC236}">
                <a16:creationId xmlns:a16="http://schemas.microsoft.com/office/drawing/2014/main" id="{DC34202A-C9AA-4479-B306-2EE50B5C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211E954-9789-4F9D-9C99-F0228794B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550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tr-TR" i="1" dirty="0">
                <a:latin typeface="Cavolini" panose="03000502040302020204" pitchFamily="66" charset="0"/>
                <a:cs typeface="Cavolini" panose="03000502040302020204" pitchFamily="66" charset="0"/>
              </a:rPr>
              <a:t>THANK YOU </a:t>
            </a:r>
          </a:p>
          <a:p>
            <a:pPr marL="0" indent="0" algn="ctr">
              <a:buNone/>
            </a:pPr>
            <a:r>
              <a:rPr lang="tr-TR" i="1" dirty="0">
                <a:latin typeface="Cavolini" panose="03000502040302020204" pitchFamily="66" charset="0"/>
                <a:cs typeface="Cavolini" panose="03000502040302020204" pitchFamily="66" charset="0"/>
              </a:rPr>
              <a:t>FOR LISTENING </a:t>
            </a:r>
          </a:p>
        </p:txBody>
      </p:sp>
    </p:spTree>
    <p:extLst>
      <p:ext uri="{BB962C8B-B14F-4D97-AF65-F5344CB8AC3E}">
        <p14:creationId xmlns:p14="http://schemas.microsoft.com/office/powerpoint/2010/main" val="308779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C11DBE6-600E-47CA-AC50-85111F29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6" y="359663"/>
            <a:ext cx="5251316" cy="1807305"/>
          </a:xfrm>
        </p:spPr>
        <p:txBody>
          <a:bodyPr>
            <a:normAutofit/>
          </a:bodyPr>
          <a:lstStyle/>
          <a:p>
            <a:r>
              <a:rPr lang="tr-TR" b="1" dirty="0">
                <a:effectLst/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INTRODUCTION</a:t>
            </a:r>
            <a:endParaRPr lang="tr-TR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1D9AB5F-2EF3-466B-B8CC-948A782C5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04" y="1515979"/>
            <a:ext cx="6236370" cy="508935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 err="1">
                <a:effectLst/>
                <a:ea typeface="Calibri" panose="020F0502020204030204" pitchFamily="34" charset="0"/>
              </a:rPr>
              <a:t>Uncontrolled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hypergylecemia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lasting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for</a:t>
            </a:r>
            <a:r>
              <a:rPr lang="tr-TR" sz="2400" dirty="0">
                <a:effectLst/>
                <a:ea typeface="Calibri" panose="020F0502020204030204" pitchFamily="34" charset="0"/>
              </a:rPr>
              <a:t> a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long</a:t>
            </a:r>
            <a:r>
              <a:rPr lang="tr-TR" sz="2400" dirty="0">
                <a:effectLst/>
                <a:ea typeface="Calibri" panose="020F0502020204030204" pitchFamily="34" charset="0"/>
              </a:rPr>
              <a:t> time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causes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macro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and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microvascular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complications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through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progressive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vascular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wall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damage</a:t>
            </a:r>
            <a:r>
              <a:rPr lang="tr-TR" sz="2400" dirty="0">
                <a:effectLst/>
                <a:ea typeface="Calibri" panose="020F0502020204030204" pitchFamily="34" charset="0"/>
              </a:rPr>
              <a:t> as a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result</a:t>
            </a:r>
            <a:r>
              <a:rPr lang="tr-TR" sz="2400" dirty="0">
                <a:effectLst/>
                <a:ea typeface="Calibri" panose="020F0502020204030204" pitchFamily="34" charset="0"/>
              </a:rPr>
              <a:t> of an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inflammatory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process</a:t>
            </a:r>
            <a:r>
              <a:rPr lang="tr-TR" sz="2400" dirty="0">
                <a:effectLst/>
                <a:ea typeface="Calibri" panose="020F050202020403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err="1">
                <a:effectLst/>
                <a:ea typeface="Calibri" panose="020F0502020204030204" pitchFamily="34" charset="0"/>
              </a:rPr>
              <a:t>Diabetic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nephropathy</a:t>
            </a:r>
            <a:r>
              <a:rPr lang="tr-TR" sz="2400" dirty="0">
                <a:effectLst/>
                <a:ea typeface="Calibri" panose="020F0502020204030204" pitchFamily="34" charset="0"/>
              </a:rPr>
              <a:t>, </a:t>
            </a:r>
          </a:p>
          <a:p>
            <a:pPr lvl="1"/>
            <a:r>
              <a:rPr lang="tr-TR" dirty="0" err="1">
                <a:effectLst/>
                <a:ea typeface="Calibri" panose="020F0502020204030204" pitchFamily="34" charset="0"/>
              </a:rPr>
              <a:t>one</a:t>
            </a:r>
            <a:r>
              <a:rPr lang="tr-TR" dirty="0">
                <a:effectLst/>
                <a:ea typeface="Calibri" panose="020F0502020204030204" pitchFamily="34" charset="0"/>
              </a:rPr>
              <a:t> of </a:t>
            </a:r>
            <a:r>
              <a:rPr lang="tr-TR" dirty="0" err="1">
                <a:effectLst/>
                <a:ea typeface="Calibri" panose="020F0502020204030204" pitchFamily="34" charset="0"/>
              </a:rPr>
              <a:t>the</a:t>
            </a:r>
            <a:r>
              <a:rPr lang="tr-TR" dirty="0"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effectLst/>
                <a:ea typeface="Calibri" panose="020F0502020204030204" pitchFamily="34" charset="0"/>
              </a:rPr>
              <a:t>most</a:t>
            </a:r>
            <a:r>
              <a:rPr lang="tr-TR" dirty="0"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effectLst/>
                <a:ea typeface="Calibri" panose="020F0502020204030204" pitchFamily="34" charset="0"/>
              </a:rPr>
              <a:t>frequently</a:t>
            </a:r>
            <a:r>
              <a:rPr lang="tr-TR" dirty="0"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effectLst/>
                <a:ea typeface="Calibri" panose="020F0502020204030204" pitchFamily="34" charset="0"/>
              </a:rPr>
              <a:t>experienced</a:t>
            </a:r>
            <a:r>
              <a:rPr lang="tr-TR" dirty="0"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effectLst/>
                <a:ea typeface="Calibri" panose="020F0502020204030204" pitchFamily="34" charset="0"/>
              </a:rPr>
              <a:t>microvascular</a:t>
            </a:r>
            <a:r>
              <a:rPr lang="tr-TR" dirty="0"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effectLst/>
                <a:ea typeface="Calibri" panose="020F0502020204030204" pitchFamily="34" charset="0"/>
              </a:rPr>
              <a:t>complication</a:t>
            </a:r>
            <a:r>
              <a:rPr lang="tr-TR" dirty="0">
                <a:effectLst/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tr-TR" dirty="0" err="1">
                <a:ea typeface="Calibri" panose="020F0502020204030204" pitchFamily="34" charset="0"/>
              </a:rPr>
              <a:t>Also</a:t>
            </a:r>
            <a:r>
              <a:rPr lang="tr-TR" dirty="0">
                <a:ea typeface="Calibri" panose="020F0502020204030204" pitchFamily="34" charset="0"/>
              </a:rPr>
              <a:t> </a:t>
            </a:r>
            <a:r>
              <a:rPr lang="en-US" dirty="0">
                <a:ea typeface="Adobe Fan Heiti Std B" panose="020B0700000000000000" pitchFamily="34" charset="-128"/>
              </a:rPr>
              <a:t>the most common cause of end-stage renal disease</a:t>
            </a:r>
            <a:endParaRPr lang="tr-TR" dirty="0">
              <a:effectLst/>
              <a:ea typeface="Calibri" panose="020F0502020204030204" pitchFamily="34" charset="0"/>
            </a:endParaRPr>
          </a:p>
          <a:p>
            <a:endParaRPr lang="tr-TR" sz="2400" dirty="0"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err="1">
                <a:effectLst/>
                <a:ea typeface="Calibri" panose="020F0502020204030204" pitchFamily="34" charset="0"/>
              </a:rPr>
              <a:t>It</a:t>
            </a:r>
            <a:r>
              <a:rPr lang="tr-TR" sz="2400" dirty="0">
                <a:effectLst/>
                <a:ea typeface="Calibri" panose="020F0502020204030204" pitchFamily="34" charset="0"/>
              </a:rPr>
              <a:t> can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progress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to</a:t>
            </a:r>
            <a:r>
              <a:rPr lang="tr-TR" sz="2400" dirty="0">
                <a:effectLst/>
                <a:ea typeface="Calibri" panose="020F0502020204030204" pitchFamily="34" charset="0"/>
              </a:rPr>
              <a:t> a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end-stage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renal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failure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by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passing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through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various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stages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with</a:t>
            </a:r>
            <a:r>
              <a:rPr lang="tr-TR" sz="2400" dirty="0">
                <a:effectLst/>
                <a:ea typeface="Calibri" panose="020F0502020204030204" pitchFamily="34" charset="0"/>
              </a:rPr>
              <a:t> a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silent</a:t>
            </a:r>
            <a:r>
              <a:rPr lang="tr-TR" sz="2400" dirty="0"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course</a:t>
            </a:r>
            <a:r>
              <a:rPr lang="tr-TR" sz="2400" dirty="0">
                <a:effectLst/>
                <a:ea typeface="Calibri" panose="020F050202020403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400" dirty="0">
              <a:latin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6CF1D17-7A1A-44B9-A070-183BB56A8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0" r="2" b="335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330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AIM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6066" y="1655665"/>
            <a:ext cx="9825417" cy="46871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3815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NLR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(neutrophil / lymphocyte)</a:t>
            </a:r>
            <a:endParaRPr lang="en-US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3815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PLR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(platelet / lymphocyte)</a:t>
            </a:r>
            <a:endParaRPr lang="en-US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3815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MPVLR</a:t>
            </a:r>
            <a:r>
              <a:rPr lang="en-US" sz="3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(MPV / lymphocyte)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525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hemogram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parameters</a:t>
            </a:r>
            <a:r>
              <a:rPr lang="tr-TR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are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considered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to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be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new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biomarkers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of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systemic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inflammatory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responses</a:t>
            </a:r>
            <a:r>
              <a:rPr lang="tr-TR" sz="24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tr-TR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We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aim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to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retrospectively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investigate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predictive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effect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of NLR, PLR, MPVLR  in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practical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use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I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could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be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possible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to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detect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this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course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early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and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take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required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precautions</a:t>
            </a:r>
            <a:endParaRPr lang="tr-TR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METHOD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32971" y="1957589"/>
            <a:ext cx="9811040" cy="4040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b="1" dirty="0">
                <a:ea typeface="+mn-lt"/>
                <a:cs typeface="+mn-lt"/>
              </a:rPr>
              <a:t>174</a:t>
            </a:r>
            <a:r>
              <a:rPr lang="tr-TR" sz="2400" dirty="0">
                <a:ea typeface="+mn-lt"/>
                <a:cs typeface="+mn-lt"/>
              </a:rPr>
              <a:t> a</a:t>
            </a:r>
            <a:r>
              <a:rPr lang="en-US" sz="2400" dirty="0" err="1">
                <a:ea typeface="+mn-lt"/>
                <a:cs typeface="+mn-lt"/>
              </a:rPr>
              <a:t>dult</a:t>
            </a:r>
            <a:r>
              <a:rPr lang="en-US" sz="2400" dirty="0">
                <a:ea typeface="+mn-lt"/>
                <a:cs typeface="+mn-lt"/>
              </a:rPr>
              <a:t> patients diagnosed with Type 1 &amp; 2 Diabetes were included in our study </a:t>
            </a:r>
            <a:r>
              <a:rPr lang="tr-TR" sz="2400" dirty="0">
                <a:ea typeface="+mn-lt"/>
                <a:cs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ea typeface="+mn-lt"/>
                <a:cs typeface="+mn-lt"/>
              </a:rPr>
              <a:t>Bezmiâlem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Vakıf</a:t>
            </a:r>
            <a:r>
              <a:rPr lang="en-US" sz="2400" dirty="0">
                <a:ea typeface="+mn-lt"/>
                <a:cs typeface="+mn-lt"/>
              </a:rPr>
              <a:t> University Internal Medicine outpatient clinics </a:t>
            </a:r>
            <a:endParaRPr lang="tr-TR" sz="2400" dirty="0"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January 2011 </a:t>
            </a:r>
            <a:r>
              <a:rPr lang="tr-TR" sz="2400" dirty="0">
                <a:ea typeface="+mn-lt"/>
                <a:cs typeface="+mn-lt"/>
              </a:rPr>
              <a:t>-</a:t>
            </a:r>
            <a:r>
              <a:rPr lang="en-US" sz="2400" dirty="0">
                <a:ea typeface="+mn-lt"/>
                <a:cs typeface="+mn-lt"/>
              </a:rPr>
              <a:t> June 2020</a:t>
            </a:r>
            <a:endParaRPr lang="tr-TR" sz="2400" dirty="0"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2400" dirty="0"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err="1">
                <a:ea typeface="+mn-lt"/>
                <a:cs typeface="+mn-lt"/>
              </a:rPr>
              <a:t>The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saved</a:t>
            </a:r>
            <a:r>
              <a:rPr lang="tr-TR" sz="2400" dirty="0">
                <a:ea typeface="+mn-lt"/>
                <a:cs typeface="+mn-lt"/>
              </a:rPr>
              <a:t> </a:t>
            </a:r>
            <a:r>
              <a:rPr lang="tr-TR" sz="2400" dirty="0" err="1">
                <a:ea typeface="+mn-lt"/>
                <a:cs typeface="+mn-lt"/>
              </a:rPr>
              <a:t>values</a:t>
            </a:r>
            <a:r>
              <a:rPr lang="tr-TR" sz="2400" dirty="0">
                <a:ea typeface="+mn-lt"/>
                <a:cs typeface="+mn-lt"/>
              </a:rPr>
              <a:t>:</a:t>
            </a:r>
          </a:p>
          <a:p>
            <a:pPr lvl="1"/>
            <a:endParaRPr lang="tr-TR" sz="1600" dirty="0">
              <a:ea typeface="+mn-lt"/>
              <a:cs typeface="+mn-lt"/>
            </a:endParaRPr>
          </a:p>
        </p:txBody>
      </p:sp>
      <p:sp>
        <p:nvSpPr>
          <p:cNvPr id="5" name="Google Shape;106;p4">
            <a:extLst>
              <a:ext uri="{FF2B5EF4-FFF2-40B4-BE49-F238E27FC236}">
                <a16:creationId xmlns:a16="http://schemas.microsoft.com/office/drawing/2014/main" id="{5F7F4486-6534-4A37-A4E0-A4E76F894CFC}"/>
              </a:ext>
            </a:extLst>
          </p:cNvPr>
          <p:cNvSpPr txBox="1"/>
          <p:nvPr/>
        </p:nvSpPr>
        <p:spPr>
          <a:xfrm>
            <a:off x="1288086" y="4564294"/>
            <a:ext cx="4118400" cy="22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WBC</a:t>
            </a:r>
            <a:r>
              <a:rPr lang="tr-T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(leukocyte)</a:t>
            </a:r>
            <a:endParaRPr lang="tr-T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HBG </a:t>
            </a:r>
            <a:r>
              <a:rPr lang="tr-T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(hemoglobine)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NLR</a:t>
            </a:r>
            <a:r>
              <a:rPr lang="tr-TR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tr-T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neutrophil</a:t>
            </a:r>
            <a:r>
              <a:rPr lang="tr-T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tr-T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lymphocyte</a:t>
            </a:r>
            <a:r>
              <a:rPr lang="tr-T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3815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PLR</a:t>
            </a:r>
            <a:r>
              <a:rPr lang="tr-TR" sz="2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tr-T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tr-T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platelet</a:t>
            </a:r>
            <a:r>
              <a:rPr lang="tr-T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tr-T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lymphocyte</a:t>
            </a:r>
            <a:r>
              <a:rPr lang="tr-T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3815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MPVLR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tr-T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(MPV / </a:t>
            </a:r>
            <a:r>
              <a:rPr lang="tr-T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lymphocyte</a:t>
            </a:r>
            <a:r>
              <a:rPr lang="tr-T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4;p4">
            <a:extLst>
              <a:ext uri="{FF2B5EF4-FFF2-40B4-BE49-F238E27FC236}">
                <a16:creationId xmlns:a16="http://schemas.microsoft.com/office/drawing/2014/main" id="{3600EB04-D391-4E9E-B84A-BDC1CE16047E}"/>
              </a:ext>
            </a:extLst>
          </p:cNvPr>
          <p:cNvSpPr txBox="1"/>
          <p:nvPr/>
        </p:nvSpPr>
        <p:spPr>
          <a:xfrm>
            <a:off x="5745308" y="4564294"/>
            <a:ext cx="4987200" cy="23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HbA</a:t>
            </a:r>
            <a:r>
              <a:rPr lang="en-US" sz="2000" baseline="-25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1C</a:t>
            </a: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</a:rPr>
              <a:t>F</a:t>
            </a:r>
            <a:r>
              <a:rPr lang="tr-TR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asting</a:t>
            </a:r>
            <a:r>
              <a:rPr lang="tr-TR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blood</a:t>
            </a:r>
            <a:r>
              <a:rPr lang="tr-TR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glucose</a:t>
            </a:r>
            <a:endParaRPr lang="tr-TR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0000"/>
                </a:solidFill>
                <a:ea typeface="Calibri" panose="020F0502020204030204" pitchFamily="34" charset="0"/>
              </a:rPr>
              <a:t>M</a:t>
            </a:r>
            <a:r>
              <a:rPr lang="tr-TR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icroalbumin</a:t>
            </a:r>
            <a:r>
              <a:rPr lang="tr-TR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/ </a:t>
            </a:r>
            <a:r>
              <a:rPr lang="tr-TR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Creatinine</a:t>
            </a:r>
            <a:r>
              <a:rPr lang="tr-TR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in spot </a:t>
            </a:r>
            <a:r>
              <a:rPr lang="tr-TR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urine</a:t>
            </a:r>
            <a:endParaRPr lang="tr-TR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GFR</a:t>
            </a:r>
            <a:r>
              <a:rPr lang="tr-T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(glomerular filtration rate)</a:t>
            </a:r>
            <a:endParaRPr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AST, ALT</a:t>
            </a:r>
            <a:endParaRPr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12573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24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>
            <a:normAutofit/>
          </a:bodyPr>
          <a:lstStyle/>
          <a:p>
            <a:r>
              <a:rPr lang="tr-TR" sz="4000" dirty="0" err="1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Exclusion</a:t>
            </a:r>
            <a:r>
              <a:rPr lang="tr-TR" sz="4000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tr-TR" sz="4000" dirty="0" err="1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Criterias</a:t>
            </a:r>
            <a:endParaRPr lang="tr-TR" sz="4000" b="1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46707" y="1583778"/>
            <a:ext cx="9811040" cy="4040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dobe Fan Heiti Std B" panose="020B0700000000000000" pitchFamily="34" charset="-128"/>
              <a:buChar char="×"/>
            </a:pPr>
            <a:r>
              <a:rPr lang="tr-TR" sz="2400" dirty="0">
                <a:ea typeface="Adobe Fan Heiti Std B" panose="020B0700000000000000" pitchFamily="34" charset="-128"/>
              </a:rPr>
              <a:t>M</a:t>
            </a:r>
            <a:r>
              <a:rPr lang="en-US" sz="2400" dirty="0" err="1">
                <a:ea typeface="Adobe Fan Heiti Std B" panose="020B0700000000000000" pitchFamily="34" charset="-128"/>
              </a:rPr>
              <a:t>alignancies</a:t>
            </a:r>
            <a:endParaRPr lang="en-US" sz="2400" dirty="0">
              <a:ea typeface="Adobe Fan Heiti Std B" panose="020B0700000000000000" pitchFamily="34" charset="-128"/>
            </a:endParaRPr>
          </a:p>
          <a:p>
            <a:pPr marL="342900" indent="-342900">
              <a:buFont typeface="Adobe Fan Heiti Std B" panose="020B0700000000000000" pitchFamily="34" charset="-128"/>
              <a:buChar char="×"/>
            </a:pPr>
            <a:r>
              <a:rPr lang="tr-TR" sz="2400" dirty="0">
                <a:ea typeface="Adobe Fan Heiti Std B" panose="020B0700000000000000" pitchFamily="34" charset="-128"/>
              </a:rPr>
              <a:t>A</a:t>
            </a:r>
            <a:r>
              <a:rPr lang="en-US" sz="2400" dirty="0" err="1">
                <a:ea typeface="Adobe Fan Heiti Std B" panose="020B0700000000000000" pitchFamily="34" charset="-128"/>
              </a:rPr>
              <a:t>ctive</a:t>
            </a:r>
            <a:r>
              <a:rPr lang="tr-TR" sz="2400" dirty="0">
                <a:ea typeface="Adobe Fan Heiti Std B" panose="020B0700000000000000" pitchFamily="34" charset="-128"/>
              </a:rPr>
              <a:t> </a:t>
            </a:r>
            <a:r>
              <a:rPr lang="tr-TR" sz="2400" dirty="0" err="1">
                <a:ea typeface="Adobe Fan Heiti Std B" panose="020B0700000000000000" pitchFamily="34" charset="-128"/>
              </a:rPr>
              <a:t>infection</a:t>
            </a:r>
            <a:endParaRPr lang="en-US" sz="2400" dirty="0">
              <a:ea typeface="Adobe Fan Heiti Std B" panose="020B0700000000000000" pitchFamily="34" charset="-128"/>
            </a:endParaRPr>
          </a:p>
          <a:p>
            <a:pPr marL="342900" indent="-342900">
              <a:buFont typeface="Adobe Fan Heiti Std B" panose="020B0700000000000000" pitchFamily="34" charset="-128"/>
              <a:buChar char="×"/>
            </a:pPr>
            <a:r>
              <a:rPr lang="tr-TR" sz="2400" dirty="0">
                <a:ea typeface="Adobe Fan Heiti Std B" panose="020B0700000000000000" pitchFamily="34" charset="-128"/>
              </a:rPr>
              <a:t>A</a:t>
            </a:r>
            <a:r>
              <a:rPr lang="en-US" sz="2400" dirty="0">
                <a:ea typeface="Adobe Fan Heiti Std B" panose="020B0700000000000000" pitchFamily="34" charset="-128"/>
              </a:rPr>
              <a:t>cute </a:t>
            </a:r>
            <a:r>
              <a:rPr lang="tr-TR" sz="2400" dirty="0" err="1">
                <a:ea typeface="Adobe Fan Heiti Std B" panose="020B0700000000000000" pitchFamily="34" charset="-128"/>
              </a:rPr>
              <a:t>kidney</a:t>
            </a:r>
            <a:r>
              <a:rPr lang="tr-TR" sz="2400" dirty="0">
                <a:ea typeface="Adobe Fan Heiti Std B" panose="020B0700000000000000" pitchFamily="34" charset="-128"/>
              </a:rPr>
              <a:t> </a:t>
            </a:r>
            <a:r>
              <a:rPr lang="tr-TR" sz="2400" dirty="0" err="1">
                <a:ea typeface="Adobe Fan Heiti Std B" panose="020B0700000000000000" pitchFamily="34" charset="-128"/>
              </a:rPr>
              <a:t>injury</a:t>
            </a:r>
            <a:endParaRPr lang="en-US" sz="2400" dirty="0">
              <a:ea typeface="Adobe Fan Heiti Std B" panose="020B0700000000000000" pitchFamily="34" charset="-128"/>
            </a:endParaRPr>
          </a:p>
          <a:p>
            <a:pPr marL="342900" indent="-342900">
              <a:buFont typeface="Adobe Fan Heiti Std B" panose="020B0700000000000000" pitchFamily="34" charset="-128"/>
              <a:buChar char="×"/>
            </a:pPr>
            <a:r>
              <a:rPr lang="tr-TR" sz="2400" dirty="0">
                <a:ea typeface="Adobe Fan Heiti Std B" panose="020B0700000000000000" pitchFamily="34" charset="-128"/>
              </a:rPr>
              <a:t>K</a:t>
            </a:r>
            <a:r>
              <a:rPr lang="en-US" sz="2400" dirty="0" err="1">
                <a:ea typeface="Adobe Fan Heiti Std B" panose="020B0700000000000000" pitchFamily="34" charset="-128"/>
              </a:rPr>
              <a:t>idney</a:t>
            </a:r>
            <a:r>
              <a:rPr lang="en-US" sz="2400" dirty="0"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ea typeface="Adobe Fan Heiti Std B" panose="020B0700000000000000" pitchFamily="34" charset="-128"/>
              </a:rPr>
              <a:t>anomal</a:t>
            </a:r>
            <a:r>
              <a:rPr lang="tr-TR" sz="2400" dirty="0" err="1">
                <a:ea typeface="Adobe Fan Heiti Std B" panose="020B0700000000000000" pitchFamily="34" charset="-128"/>
              </a:rPr>
              <a:t>ies</a:t>
            </a:r>
            <a:r>
              <a:rPr lang="tr-TR" sz="2400" dirty="0">
                <a:ea typeface="Adobe Fan Heiti Std B" panose="020B0700000000000000" pitchFamily="34" charset="-128"/>
              </a:rPr>
              <a:t> </a:t>
            </a:r>
            <a:r>
              <a:rPr lang="en-US" sz="2400" dirty="0">
                <a:ea typeface="Adobe Fan Heiti Std B" panose="020B0700000000000000" pitchFamily="34" charset="-128"/>
              </a:rPr>
              <a:t>/</a:t>
            </a:r>
            <a:r>
              <a:rPr lang="tr-TR" sz="2400" dirty="0">
                <a:ea typeface="Adobe Fan Heiti Std B" panose="020B0700000000000000" pitchFamily="34" charset="-128"/>
              </a:rPr>
              <a:t> </a:t>
            </a:r>
            <a:r>
              <a:rPr lang="en-US" sz="2400" dirty="0">
                <a:ea typeface="Adobe Fan Heiti Std B" panose="020B0700000000000000" pitchFamily="34" charset="-128"/>
              </a:rPr>
              <a:t>disease</a:t>
            </a:r>
            <a:r>
              <a:rPr lang="tr-TR" sz="2400" dirty="0">
                <a:ea typeface="Adobe Fan Heiti Std B" panose="020B0700000000000000" pitchFamily="34" charset="-128"/>
              </a:rPr>
              <a:t>s</a:t>
            </a:r>
            <a:endParaRPr lang="en-US" sz="2400" dirty="0">
              <a:ea typeface="Adobe Fan Heiti Std B" panose="020B0700000000000000" pitchFamily="34" charset="-128"/>
            </a:endParaRPr>
          </a:p>
          <a:p>
            <a:pPr marL="342900" indent="-342900">
              <a:buFont typeface="Adobe Fan Heiti Std B" panose="020B0700000000000000" pitchFamily="34" charset="-128"/>
              <a:buChar char="×"/>
            </a:pPr>
            <a:r>
              <a:rPr lang="en-US" sz="2400" dirty="0">
                <a:ea typeface="Adobe Fan Heiti Std B" panose="020B0700000000000000" pitchFamily="34" charset="-128"/>
              </a:rPr>
              <a:t>Dialysis indication</a:t>
            </a:r>
            <a:endParaRPr lang="tr-TR" sz="2400" dirty="0">
              <a:ea typeface="Adobe Fan Heiti Std B" panose="020B0700000000000000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78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>
            <a:normAutofit/>
          </a:bodyPr>
          <a:lstStyle/>
          <a:p>
            <a:r>
              <a:rPr lang="tr-TR" sz="4000" dirty="0" err="1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Groups</a:t>
            </a:r>
            <a:endParaRPr lang="tr-TR" sz="4000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32971" y="1957589"/>
            <a:ext cx="9811040" cy="4040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tr-TR" sz="240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cs typeface="Calibri" panose="020F0502020204030204"/>
              </a:rPr>
              <a:t>1.Group: </a:t>
            </a:r>
            <a:r>
              <a:rPr lang="tr-TR" sz="2400" dirty="0" err="1">
                <a:cs typeface="Calibri" panose="020F0502020204030204"/>
              </a:rPr>
              <a:t>Diabetic</a:t>
            </a:r>
            <a:r>
              <a:rPr lang="tr-TR" sz="2400" dirty="0">
                <a:cs typeface="Calibri" panose="020F0502020204030204"/>
              </a:rPr>
              <a:t> </a:t>
            </a:r>
            <a:r>
              <a:rPr lang="tr-TR" sz="2400" dirty="0" err="1">
                <a:cs typeface="Calibri" panose="020F0502020204030204"/>
              </a:rPr>
              <a:t>patients</a:t>
            </a:r>
            <a:r>
              <a:rPr lang="tr-TR" sz="2400" dirty="0">
                <a:cs typeface="Calibri" panose="020F0502020204030204"/>
              </a:rPr>
              <a:t> </a:t>
            </a:r>
            <a:r>
              <a:rPr lang="tr-TR" sz="2400" dirty="0" err="1">
                <a:cs typeface="Calibri" panose="020F0502020204030204"/>
              </a:rPr>
              <a:t>without</a:t>
            </a:r>
            <a:r>
              <a:rPr lang="tr-TR" sz="2400" dirty="0">
                <a:cs typeface="Calibri" panose="020F0502020204030204"/>
              </a:rPr>
              <a:t> </a:t>
            </a:r>
            <a:r>
              <a:rPr lang="tr-TR" sz="2400" dirty="0" err="1">
                <a:cs typeface="Calibri" panose="020F0502020204030204"/>
              </a:rPr>
              <a:t>diabetic</a:t>
            </a:r>
            <a:r>
              <a:rPr lang="tr-TR" sz="2400" dirty="0">
                <a:cs typeface="Calibri" panose="020F0502020204030204"/>
              </a:rPr>
              <a:t> </a:t>
            </a:r>
            <a:r>
              <a:rPr lang="tr-TR" sz="2400" dirty="0" err="1">
                <a:cs typeface="Calibri" panose="020F0502020204030204"/>
              </a:rPr>
              <a:t>nephropathy</a:t>
            </a:r>
            <a:r>
              <a:rPr lang="tr-TR" sz="2400" dirty="0">
                <a:cs typeface="Calibri" panose="020F0502020204030204"/>
              </a:rPr>
              <a:t> = 62</a:t>
            </a:r>
          </a:p>
          <a:p>
            <a:r>
              <a:rPr lang="tr-TR" sz="2400" dirty="0">
                <a:cs typeface="Calibri" panose="020F0502020204030204"/>
              </a:rPr>
              <a:t>    (Control)</a:t>
            </a:r>
          </a:p>
          <a:p>
            <a:endParaRPr lang="tr-TR" sz="2400" dirty="0"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cs typeface="Calibri" panose="020F0502020204030204"/>
              </a:rPr>
              <a:t>2.Group: </a:t>
            </a:r>
            <a:r>
              <a:rPr lang="tr-TR" sz="2400" dirty="0" err="1">
                <a:cs typeface="Calibri" panose="020F0502020204030204"/>
              </a:rPr>
              <a:t>Patients</a:t>
            </a:r>
            <a:r>
              <a:rPr lang="tr-TR" sz="2400" dirty="0">
                <a:cs typeface="Calibri" panose="020F0502020204030204"/>
              </a:rPr>
              <a:t> </a:t>
            </a:r>
            <a:r>
              <a:rPr lang="tr-TR" sz="2400" dirty="0" err="1">
                <a:cs typeface="Calibri" panose="020F0502020204030204"/>
              </a:rPr>
              <a:t>with</a:t>
            </a:r>
            <a:r>
              <a:rPr lang="tr-TR" sz="2400" dirty="0">
                <a:cs typeface="Calibri" panose="020F0502020204030204"/>
              </a:rPr>
              <a:t> </a:t>
            </a:r>
            <a:r>
              <a:rPr lang="tr-TR" sz="2400" dirty="0" err="1">
                <a:cs typeface="Calibri" panose="020F0502020204030204"/>
              </a:rPr>
              <a:t>diabetic</a:t>
            </a:r>
            <a:r>
              <a:rPr lang="tr-TR" sz="2400" dirty="0">
                <a:cs typeface="Calibri" panose="020F0502020204030204"/>
              </a:rPr>
              <a:t> </a:t>
            </a:r>
            <a:r>
              <a:rPr lang="tr-TR" sz="2400" dirty="0" err="1">
                <a:cs typeface="Calibri" panose="020F0502020204030204"/>
              </a:rPr>
              <a:t>nephropathy</a:t>
            </a:r>
            <a:r>
              <a:rPr lang="tr-TR" sz="2400" dirty="0">
                <a:cs typeface="Calibri" panose="020F0502020204030204"/>
              </a:rPr>
              <a:t>, GFR=90-60 </a:t>
            </a:r>
            <a:r>
              <a:rPr lang="tr-TR" sz="2400" dirty="0" err="1">
                <a:cs typeface="Calibri" panose="020F0502020204030204"/>
              </a:rPr>
              <a:t>mL</a:t>
            </a:r>
            <a:r>
              <a:rPr lang="tr-TR" sz="2400" dirty="0">
                <a:cs typeface="Calibri" panose="020F0502020204030204"/>
              </a:rPr>
              <a:t>/</a:t>
            </a:r>
            <a:r>
              <a:rPr lang="tr-TR" sz="2400" dirty="0" err="1">
                <a:cs typeface="Calibri" panose="020F0502020204030204"/>
              </a:rPr>
              <a:t>min</a:t>
            </a:r>
            <a:r>
              <a:rPr lang="tr-TR" sz="2400" dirty="0">
                <a:cs typeface="Calibri" panose="020F0502020204030204"/>
              </a:rPr>
              <a:t> = 62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400" dirty="0"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cs typeface="Calibri" panose="020F0502020204030204"/>
              </a:rPr>
              <a:t>3.Group: </a:t>
            </a:r>
            <a:r>
              <a:rPr lang="tr-TR" sz="2400" dirty="0" err="1">
                <a:cs typeface="Calibri" panose="020F0502020204030204"/>
              </a:rPr>
              <a:t>Patients</a:t>
            </a:r>
            <a:r>
              <a:rPr lang="tr-TR" sz="2400" dirty="0">
                <a:cs typeface="Calibri" panose="020F0502020204030204"/>
              </a:rPr>
              <a:t> </a:t>
            </a:r>
            <a:r>
              <a:rPr lang="tr-TR" sz="2400" dirty="0" err="1">
                <a:cs typeface="Calibri" panose="020F0502020204030204"/>
              </a:rPr>
              <a:t>with</a:t>
            </a:r>
            <a:r>
              <a:rPr lang="tr-TR" sz="2400" dirty="0">
                <a:cs typeface="Calibri" panose="020F0502020204030204"/>
              </a:rPr>
              <a:t> </a:t>
            </a:r>
            <a:r>
              <a:rPr lang="tr-TR" sz="2400" dirty="0" err="1">
                <a:cs typeface="Calibri" panose="020F0502020204030204"/>
              </a:rPr>
              <a:t>diabetic</a:t>
            </a:r>
            <a:r>
              <a:rPr lang="tr-TR" sz="2400" dirty="0">
                <a:cs typeface="Calibri" panose="020F0502020204030204"/>
              </a:rPr>
              <a:t> </a:t>
            </a:r>
            <a:r>
              <a:rPr lang="tr-TR" sz="2400" dirty="0" err="1">
                <a:cs typeface="Calibri" panose="020F0502020204030204"/>
              </a:rPr>
              <a:t>nephropathy</a:t>
            </a:r>
            <a:r>
              <a:rPr lang="tr-TR" sz="2400" dirty="0">
                <a:cs typeface="Calibri" panose="020F0502020204030204"/>
              </a:rPr>
              <a:t>, GFR&lt;60 </a:t>
            </a:r>
            <a:r>
              <a:rPr lang="tr-TR" sz="2400" dirty="0" err="1">
                <a:cs typeface="Calibri" panose="020F0502020204030204"/>
              </a:rPr>
              <a:t>mL</a:t>
            </a:r>
            <a:r>
              <a:rPr lang="tr-TR" sz="2400" dirty="0">
                <a:cs typeface="Calibri" panose="020F0502020204030204"/>
              </a:rPr>
              <a:t>/</a:t>
            </a:r>
            <a:r>
              <a:rPr lang="tr-TR" sz="2400" dirty="0" err="1">
                <a:cs typeface="Calibri" panose="020F0502020204030204"/>
              </a:rPr>
              <a:t>min</a:t>
            </a:r>
            <a:r>
              <a:rPr lang="tr-TR" sz="2400" dirty="0">
                <a:cs typeface="Calibri" panose="020F0502020204030204"/>
              </a:rPr>
              <a:t> = 50</a:t>
            </a:r>
          </a:p>
        </p:txBody>
      </p:sp>
    </p:spTree>
    <p:extLst>
      <p:ext uri="{BB962C8B-B14F-4D97-AF65-F5344CB8AC3E}">
        <p14:creationId xmlns:p14="http://schemas.microsoft.com/office/powerpoint/2010/main" val="321300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RESULTS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There were 174 patients in our study</a:t>
            </a:r>
            <a:endParaRPr lang="tr-TR" sz="2400" dirty="0"/>
          </a:p>
          <a:p>
            <a:pPr lvl="1"/>
            <a:r>
              <a:rPr lang="en-US" sz="1800" dirty="0"/>
              <a:t>108 female 66 were male.</a:t>
            </a:r>
            <a:endParaRPr lang="tr-TR" sz="1800" dirty="0"/>
          </a:p>
          <a:p>
            <a:pPr lvl="1">
              <a:buFont typeface="Wingdings" panose="05000000000000000000" pitchFamily="2" charset="2"/>
              <a:buChar char="v"/>
            </a:pPr>
            <a:endParaRPr lang="tr-TR" sz="1800" dirty="0">
              <a:ea typeface="+mn-lt"/>
              <a:cs typeface="+mn-lt"/>
            </a:endParaRPr>
          </a:p>
          <a:p>
            <a:pPr marL="0" indent="0">
              <a:buNone/>
            </a:pPr>
            <a:endParaRPr lang="tr-TR" sz="2400" dirty="0">
              <a:ea typeface="+mn-lt"/>
              <a:cs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There was a significant difference between all groups in serum creatinine value.</a:t>
            </a:r>
            <a:endParaRPr lang="tr-TR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300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F1A297E7-C6FE-40AD-A964-A63D4EF2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idx="1"/>
          </p:nvPr>
        </p:nvSpPr>
        <p:spPr>
          <a:xfrm>
            <a:off x="838200" y="270393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There is a significant difference between the values</a:t>
            </a:r>
            <a:r>
              <a:rPr lang="tr-TR" sz="2400" dirty="0">
                <a:ea typeface="+mn-lt"/>
                <a:cs typeface="+mn-lt"/>
              </a:rPr>
              <a:t> of p</a:t>
            </a:r>
            <a:r>
              <a:rPr lang="en-US" dirty="0" err="1">
                <a:ea typeface="+mn-lt"/>
                <a:cs typeface="+mn-lt"/>
              </a:rPr>
              <a:t>atients</a:t>
            </a:r>
            <a:r>
              <a:rPr lang="en-US" dirty="0">
                <a:ea typeface="+mn-lt"/>
                <a:cs typeface="+mn-lt"/>
              </a:rPr>
              <a:t> in groups 1 and 2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MPVLR (p = 0.014),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Microalbumin / creatinine (p &lt;0.001),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Serum creatinine (p = 0.000) and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Hb (p = 0.002)</a:t>
            </a:r>
            <a:endParaRPr lang="tr-TR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tr-TR" sz="240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00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00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00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000" dirty="0">
              <a:cs typeface="Calibri"/>
            </a:endParaRPr>
          </a:p>
          <a:p>
            <a:endParaRPr lang="tr-TR" sz="2000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803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89397"/>
            <a:ext cx="9811040" cy="846786"/>
          </a:xfrm>
        </p:spPr>
        <p:txBody>
          <a:bodyPr/>
          <a:lstStyle/>
          <a:p>
            <a:pPr algn="ctr"/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619326"/>
            <a:ext cx="9811040" cy="4040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"/>
                <a:cs typeface="Calibri"/>
              </a:rPr>
              <a:t>A significant difference was found between the control group and Group 2 in terms of values</a:t>
            </a:r>
            <a:r>
              <a:rPr lang="tr-TR" sz="2400" dirty="0">
                <a:latin typeface="Calibri"/>
                <a:cs typeface="Calibri"/>
              </a:rPr>
              <a:t>: </a:t>
            </a:r>
            <a:endParaRPr lang="en-US" sz="2400" dirty="0">
              <a:latin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Microalbumin / creatinine (p &lt;0.001),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Serum creatinine (p = 0.000),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Hb (p = 0.003)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ALT (p = 0.026)</a:t>
            </a:r>
          </a:p>
        </p:txBody>
      </p:sp>
    </p:spTree>
    <p:extLst>
      <p:ext uri="{BB962C8B-B14F-4D97-AF65-F5344CB8AC3E}">
        <p14:creationId xmlns:p14="http://schemas.microsoft.com/office/powerpoint/2010/main" val="2822518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5778</TotalTime>
  <Words>608</Words>
  <Application>Microsoft Office PowerPoint</Application>
  <PresentationFormat>Geniş ekran</PresentationFormat>
  <Paragraphs>81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Adobe Fan Heiti Std B</vt:lpstr>
      <vt:lpstr>Arial</vt:lpstr>
      <vt:lpstr>Calibri</vt:lpstr>
      <vt:lpstr>Calibri Light</vt:lpstr>
      <vt:lpstr>Cavolini</vt:lpstr>
      <vt:lpstr>Times New Roman</vt:lpstr>
      <vt:lpstr>Wingdings</vt:lpstr>
      <vt:lpstr>Office Teması</vt:lpstr>
      <vt:lpstr>PowerPoint Sunusu</vt:lpstr>
      <vt:lpstr>INTRODUCTION</vt:lpstr>
      <vt:lpstr>AIM</vt:lpstr>
      <vt:lpstr>METHOD</vt:lpstr>
      <vt:lpstr>Exclusion Criterias</vt:lpstr>
      <vt:lpstr>Groups</vt:lpstr>
      <vt:lpstr>RESULTS</vt:lpstr>
      <vt:lpstr>PowerPoint Sunusu</vt:lpstr>
      <vt:lpstr>PowerPoint Sunusu</vt:lpstr>
      <vt:lpstr>PowerPoint Sunusu</vt:lpstr>
      <vt:lpstr>CONCLUSİON</vt:lpstr>
      <vt:lpstr>REFERENCES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Yunus Aydogan</dc:creator>
  <cp:lastModifiedBy>ob teymur</cp:lastModifiedBy>
  <cp:revision>1322</cp:revision>
  <dcterms:created xsi:type="dcterms:W3CDTF">2015-07-21T07:54:41Z</dcterms:created>
  <dcterms:modified xsi:type="dcterms:W3CDTF">2021-06-02T21:07:19Z</dcterms:modified>
</cp:coreProperties>
</file>